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76" r:id="rId2"/>
    <p:sldId id="277" r:id="rId3"/>
  </p:sldIdLst>
  <p:sldSz cx="21599525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黄凯旋" initials="黄凯旋" lastIdx="1" clrIdx="0">
    <p:extLst>
      <p:ext uri="{19B8F6BF-5375-455C-9EA6-DF929625EA0E}">
        <p15:presenceInfo xmlns:p15="http://schemas.microsoft.com/office/powerpoint/2012/main" userId="3e45e17f143b56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9A6E"/>
    <a:srgbClr val="F3F1EB"/>
    <a:srgbClr val="AC2224"/>
    <a:srgbClr val="FCEEE4"/>
    <a:srgbClr val="E7806C"/>
    <a:srgbClr val="E6E6E6"/>
    <a:srgbClr val="CF3E3E"/>
    <a:srgbClr val="E13633"/>
    <a:srgbClr val="FFFEFC"/>
    <a:srgbClr val="DC4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33" autoAdjust="0"/>
    <p:restoredTop sz="94660"/>
  </p:normalViewPr>
  <p:slideViewPr>
    <p:cSldViewPr snapToGrid="0">
      <p:cViewPr varScale="1">
        <p:scale>
          <a:sx n="23" d="100"/>
          <a:sy n="23" d="100"/>
        </p:scale>
        <p:origin x="25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965" y="5302386"/>
            <a:ext cx="18359596" cy="11279752"/>
          </a:xfrm>
        </p:spPr>
        <p:txBody>
          <a:bodyPr anchor="b"/>
          <a:lstStyle>
            <a:lvl1pPr algn="ctr">
              <a:defRPr sz="14173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941" y="17017128"/>
            <a:ext cx="16199644" cy="7822326"/>
          </a:xfrm>
        </p:spPr>
        <p:txBody>
          <a:bodyPr/>
          <a:lstStyle>
            <a:lvl1pPr marL="0" indent="0" algn="ctr">
              <a:buNone/>
              <a:defRPr sz="5669"/>
            </a:lvl1pPr>
            <a:lvl2pPr marL="1079998" indent="0" algn="ctr">
              <a:buNone/>
              <a:defRPr sz="4724"/>
            </a:lvl2pPr>
            <a:lvl3pPr marL="2159996" indent="0" algn="ctr">
              <a:buNone/>
              <a:defRPr sz="4252"/>
            </a:lvl3pPr>
            <a:lvl4pPr marL="3239994" indent="0" algn="ctr">
              <a:buNone/>
              <a:defRPr sz="3780"/>
            </a:lvl4pPr>
            <a:lvl5pPr marL="4319991" indent="0" algn="ctr">
              <a:buNone/>
              <a:defRPr sz="3780"/>
            </a:lvl5pPr>
            <a:lvl6pPr marL="5399989" indent="0" algn="ctr">
              <a:buNone/>
              <a:defRPr sz="3780"/>
            </a:lvl6pPr>
            <a:lvl7pPr marL="6479987" indent="0" algn="ctr">
              <a:buNone/>
              <a:defRPr sz="3780"/>
            </a:lvl7pPr>
            <a:lvl8pPr marL="7559985" indent="0" algn="ctr">
              <a:buNone/>
              <a:defRPr sz="3780"/>
            </a:lvl8pPr>
            <a:lvl9pPr marL="8639983" indent="0" algn="ctr">
              <a:buNone/>
              <a:defRPr sz="378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472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6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7161" y="1724962"/>
            <a:ext cx="4657398" cy="2745689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968" y="1724962"/>
            <a:ext cx="13702199" cy="2745689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04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说明-勿使用">
    <p:bg>
      <p:bgPr>
        <a:gradFill flip="none" rotWithShape="1">
          <a:gsLst>
            <a:gs pos="72000">
              <a:schemeClr val="tx1"/>
            </a:gs>
            <a:gs pos="38000">
              <a:schemeClr val="tx1"/>
            </a:gs>
            <a:gs pos="98000">
              <a:schemeClr val="bg2">
                <a:lumMod val="90000"/>
                <a:lumOff val="10000"/>
              </a:schemeClr>
            </a:gs>
            <a:gs pos="85000">
              <a:schemeClr val="accent1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44B28E3C-9AFC-877A-AF64-C710CE7AD0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38222" y="10930583"/>
            <a:ext cx="19123080" cy="1916861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chemeClr val="bg2"/>
                </a:solidFill>
              </a:defRPr>
            </a:lvl1pPr>
            <a:lvl2pPr marL="1080038" indent="0">
              <a:buNone/>
              <a:defRPr>
                <a:solidFill>
                  <a:srgbClr val="AC2224"/>
                </a:solidFill>
              </a:defRPr>
            </a:lvl2pPr>
            <a:lvl3pPr marL="2160078" indent="0">
              <a:buNone/>
              <a:defRPr/>
            </a:lvl3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C4FE3C1-3E49-6369-7A11-DF04A5C1F2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19969" y="7499090"/>
            <a:ext cx="16638539" cy="148356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1501" spc="500" baseline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单击此处添加展板标题</a:t>
            </a:r>
            <a:endParaRPr 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8128092-A2D9-4F73-AC7F-35C276D8F6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68" y="12719033"/>
            <a:ext cx="15328649" cy="14515149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28C09F89-D6F0-4B97-A1FB-61761146B83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02792" y="1829393"/>
            <a:ext cx="10685416" cy="2368533"/>
            <a:chOff x="10522982" y="1596810"/>
            <a:chExt cx="9797738" cy="2168328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16C7DA2D-7922-4F61-800C-4994EE6067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2982" y="1596810"/>
              <a:ext cx="2168328" cy="216832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668D5463-48B2-42D6-AB95-71E79604D1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1220" y="1596810"/>
              <a:ext cx="7429500" cy="2153556"/>
            </a:xfrm>
            <a:prstGeom prst="rect">
              <a:avLst/>
            </a:prstGeom>
          </p:spPr>
        </p:pic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5A008149-FA74-43FF-BA9F-A8FFCA8FD2C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668883"/>
            <a:ext cx="6739742" cy="30658529"/>
          </a:xfrm>
          <a:prstGeom prst="rect">
            <a:avLst/>
          </a:prstGeom>
        </p:spPr>
      </p:pic>
      <p:sp>
        <p:nvSpPr>
          <p:cNvPr id="9" name="标题 12">
            <a:extLst>
              <a:ext uri="{FF2B5EF4-FFF2-40B4-BE49-F238E27FC236}">
                <a16:creationId xmlns:a16="http://schemas.microsoft.com/office/drawing/2014/main" id="{4E2A6A08-19E9-4A4C-A89C-B2D858B0A926}"/>
              </a:ext>
            </a:extLst>
          </p:cNvPr>
          <p:cNvSpPr txBox="1">
            <a:spLocks/>
          </p:cNvSpPr>
          <p:nvPr userDrawn="1"/>
        </p:nvSpPr>
        <p:spPr>
          <a:xfrm>
            <a:off x="6977038" y="29408348"/>
            <a:ext cx="14241489" cy="1638658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215999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1500" kern="1200" spc="500" baseline="0">
                <a:solidFill>
                  <a:srgbClr val="E136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zh-CN" altLang="en-US" sz="10501" b="1" dirty="0">
                <a:solidFill>
                  <a:schemeClr val="tx1"/>
                </a:solidFill>
              </a:rPr>
              <a:t>集成电路与电子学院</a:t>
            </a:r>
          </a:p>
        </p:txBody>
      </p:sp>
    </p:spTree>
    <p:extLst>
      <p:ext uri="{BB962C8B-B14F-4D97-AF65-F5344CB8AC3E}">
        <p14:creationId xmlns:p14="http://schemas.microsoft.com/office/powerpoint/2010/main" val="1822823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混合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C40B92A5-F3BC-CB2C-4EEE-0646BFB1E0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" y="1232"/>
            <a:ext cx="21598128" cy="32396824"/>
          </a:xfrm>
          <a:prstGeom prst="rect">
            <a:avLst/>
          </a:prstGeom>
        </p:spPr>
      </p:pic>
      <p:sp>
        <p:nvSpPr>
          <p:cNvPr id="27" name="文本占位符 6">
            <a:extLst>
              <a:ext uri="{FF2B5EF4-FFF2-40B4-BE49-F238E27FC236}">
                <a16:creationId xmlns:a16="http://schemas.microsoft.com/office/drawing/2014/main" id="{BB2142B8-BFD3-A089-49F1-7E7D778BDFF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255121" y="15700646"/>
            <a:ext cx="6038849" cy="14772633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AC2224"/>
                </a:solidFill>
              </a:defRPr>
            </a:lvl1pPr>
            <a:lvl2pPr marL="1080038" indent="0">
              <a:buNone/>
              <a:defRPr>
                <a:solidFill>
                  <a:srgbClr val="AC2224"/>
                </a:solidFill>
              </a:defRPr>
            </a:lvl2pPr>
            <a:lvl3pPr marL="2160078" indent="0">
              <a:buNone/>
              <a:defRPr/>
            </a:lvl3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6" name="文本占位符 6">
            <a:extLst>
              <a:ext uri="{FF2B5EF4-FFF2-40B4-BE49-F238E27FC236}">
                <a16:creationId xmlns:a16="http://schemas.microsoft.com/office/drawing/2014/main" id="{3C59D3A8-F328-BC33-7999-B826B79FB78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764651" y="15700647"/>
            <a:ext cx="6038849" cy="14772633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AC2224"/>
                </a:solidFill>
              </a:defRPr>
            </a:lvl1pPr>
            <a:lvl2pPr marL="1080038" indent="0">
              <a:buNone/>
              <a:defRPr>
                <a:solidFill>
                  <a:srgbClr val="AC2224"/>
                </a:solidFill>
              </a:defRPr>
            </a:lvl2pPr>
            <a:lvl3pPr marL="2160078" indent="0">
              <a:buNone/>
              <a:defRPr/>
            </a:lvl3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5" name="文本占位符 6">
            <a:extLst>
              <a:ext uri="{FF2B5EF4-FFF2-40B4-BE49-F238E27FC236}">
                <a16:creationId xmlns:a16="http://schemas.microsoft.com/office/drawing/2014/main" id="{B6D7A72B-D83F-D7F6-259C-57E02F1774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15724" y="15700646"/>
            <a:ext cx="6038849" cy="14772633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AC2224"/>
                </a:solidFill>
              </a:defRPr>
            </a:lvl1pPr>
            <a:lvl2pPr marL="1080038" indent="0">
              <a:buNone/>
              <a:defRPr>
                <a:solidFill>
                  <a:srgbClr val="AC2224"/>
                </a:solidFill>
              </a:defRPr>
            </a:lvl2pPr>
            <a:lvl3pPr marL="2160078" indent="0">
              <a:buNone/>
              <a:defRPr/>
            </a:lvl3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9ABDC5B-6F3B-A84C-B7FD-BEAE0944650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295400" y="11314974"/>
            <a:ext cx="6038850" cy="3600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dirty="0"/>
              <a:t>单击此处添加图片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0756DAA-BE46-32C8-9F82-42AF53A6380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780337" y="11314974"/>
            <a:ext cx="6038850" cy="3600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2160078" rtl="0" eaLnBrk="1" fontAlgn="auto" latinLnBrk="0" hangingPunct="1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dirty="0"/>
              <a:t>单击此处添加图片</a:t>
            </a:r>
            <a:endParaRPr lang="en-US" altLang="zh-CN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786AA38-B106-265B-0DF3-B803E9D5A42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4265274" y="11314974"/>
            <a:ext cx="6038850" cy="3600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2160078" rtl="0" eaLnBrk="1" fontAlgn="auto" latinLnBrk="0" hangingPunct="1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dirty="0"/>
              <a:t>单击此处添加图片</a:t>
            </a:r>
            <a:endParaRPr lang="en-US" altLang="zh-CN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20B71BC-95C0-8B39-C408-E4F4D1B3F7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19969" y="8122548"/>
            <a:ext cx="16638539" cy="148356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1501" spc="500" baseline="0">
                <a:solidFill>
                  <a:srgbClr val="E136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单击此处添加展板标题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978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纯文字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B611FA3-A590-C7F3-09E4-E01DF683EF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" y="1232"/>
            <a:ext cx="21598128" cy="32396824"/>
          </a:xfrm>
          <a:prstGeom prst="rect">
            <a:avLst/>
          </a:prstGeom>
        </p:spPr>
      </p:pic>
      <p:sp>
        <p:nvSpPr>
          <p:cNvPr id="23" name="文本占位符 6">
            <a:extLst>
              <a:ext uri="{FF2B5EF4-FFF2-40B4-BE49-F238E27FC236}">
                <a16:creationId xmlns:a16="http://schemas.microsoft.com/office/drawing/2014/main" id="{ECFB1BDC-D944-D09D-D975-19DC47BC5E9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471147" y="11304658"/>
            <a:ext cx="8969395" cy="19168618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AC2224"/>
                </a:solidFill>
              </a:defRPr>
            </a:lvl1pPr>
            <a:lvl2pPr marL="1080038" indent="0">
              <a:buNone/>
              <a:defRPr>
                <a:solidFill>
                  <a:srgbClr val="AC2224"/>
                </a:solidFill>
              </a:defRPr>
            </a:lvl2pPr>
            <a:lvl3pPr marL="2160078" indent="0">
              <a:buNone/>
              <a:defRPr/>
            </a:lvl3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2" name="文本占位符 6">
            <a:extLst>
              <a:ext uri="{FF2B5EF4-FFF2-40B4-BE49-F238E27FC236}">
                <a16:creationId xmlns:a16="http://schemas.microsoft.com/office/drawing/2014/main" id="{3FC83D90-C654-12A7-B9B3-03D26F26B6F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15721" y="11304661"/>
            <a:ext cx="8969395" cy="19168618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AC2224"/>
                </a:solidFill>
              </a:defRPr>
            </a:lvl1pPr>
            <a:lvl2pPr marL="1080038" indent="0">
              <a:buNone/>
              <a:defRPr>
                <a:solidFill>
                  <a:srgbClr val="AC2224"/>
                </a:solidFill>
              </a:defRPr>
            </a:lvl2pPr>
            <a:lvl3pPr marL="2160078" indent="0">
              <a:buNone/>
              <a:defRPr/>
            </a:lvl3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321E902-A5C8-77A6-5899-2DDE633533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19969" y="8122548"/>
            <a:ext cx="16638539" cy="148356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1501" spc="500" baseline="0">
                <a:solidFill>
                  <a:srgbClr val="E136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单击此处添加展板标题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613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9A4A746E-4752-B269-897D-793EB21DC1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" y="1232"/>
            <a:ext cx="21598128" cy="32396824"/>
          </a:xfrm>
          <a:prstGeom prst="rect">
            <a:avLst/>
          </a:prstGeom>
        </p:spPr>
      </p:pic>
      <p:sp>
        <p:nvSpPr>
          <p:cNvPr id="27" name="文本占位符 6">
            <a:extLst>
              <a:ext uri="{FF2B5EF4-FFF2-40B4-BE49-F238E27FC236}">
                <a16:creationId xmlns:a16="http://schemas.microsoft.com/office/drawing/2014/main" id="{453EFEFE-1B4C-DA6B-649C-DE7D8C12CE3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233086" y="11304661"/>
            <a:ext cx="11974919" cy="7386317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AC2224"/>
                </a:solidFill>
              </a:defRPr>
            </a:lvl1pPr>
            <a:lvl2pPr marL="1080038" indent="0">
              <a:buNone/>
              <a:defRPr>
                <a:solidFill>
                  <a:srgbClr val="AC2224"/>
                </a:solidFill>
              </a:defRPr>
            </a:lvl2pPr>
            <a:lvl3pPr marL="2160078" indent="0">
              <a:buNone/>
              <a:defRPr/>
            </a:lvl3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518DAA6-99F3-7065-5BDF-D4C08E42F8C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327150" y="19501184"/>
            <a:ext cx="11880850" cy="64825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2160078" rtl="0" eaLnBrk="1" fontAlgn="auto" latinLnBrk="0" hangingPunct="1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dirty="0"/>
              <a:t>单击此处添加图片</a:t>
            </a:r>
            <a:endParaRPr lang="en-US" altLang="zh-CN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AAE510D-F0FF-35CB-B69C-4AFCA07F1A6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3781283" y="19501184"/>
            <a:ext cx="6491097" cy="64825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2160078" rtl="0" eaLnBrk="1" fontAlgn="auto" latinLnBrk="0" hangingPunct="1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dirty="0"/>
              <a:t>单击此处添加图片</a:t>
            </a:r>
            <a:endParaRPr lang="en-US" altLang="zh-CN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CD55099-FD9A-9002-4597-06098156831F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1327154" y="26607867"/>
            <a:ext cx="4302125" cy="25715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2160078" rtl="0" eaLnBrk="1" fontAlgn="auto" latinLnBrk="0" hangingPunct="1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dirty="0"/>
              <a:t>单击此处添加图片</a:t>
            </a:r>
            <a:endParaRPr lang="en-US" altLang="zh-CN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DA1128C-538B-512C-81DA-88262925440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213476" y="26607867"/>
            <a:ext cx="4302125" cy="25715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2160078" rtl="0" eaLnBrk="1" fontAlgn="auto" latinLnBrk="0" hangingPunct="1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dirty="0"/>
              <a:t>单击此处添加图片</a:t>
            </a:r>
            <a:endParaRPr lang="en-US" altLang="zh-CN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21F707F-5E30-E25A-505D-1345A287BBB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11056942" y="26607867"/>
            <a:ext cx="4302125" cy="25715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2160078" rtl="0" eaLnBrk="1" fontAlgn="auto" latinLnBrk="0" hangingPunct="1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dirty="0"/>
              <a:t>单击此处添加图片</a:t>
            </a:r>
            <a:endParaRPr lang="en-US" altLang="zh-CN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5E6614F-BD79-F5FD-42AC-B16469949D75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15970255" y="26603230"/>
            <a:ext cx="4302125" cy="25715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2160078" rtl="0" eaLnBrk="1" fontAlgn="auto" latinLnBrk="0" hangingPunct="1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dirty="0"/>
              <a:t>单击此处添加图片</a:t>
            </a:r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2637E2A-AF2B-AB2B-5A55-C7610E816F3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3781093" y="11304550"/>
            <a:ext cx="6512877" cy="7386317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AC2224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71A0DA2-091E-FFF4-69E8-A5431289B6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19965" y="8122548"/>
            <a:ext cx="16668036" cy="148356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1501" spc="500" baseline="0">
                <a:solidFill>
                  <a:srgbClr val="E136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单击此处添加展板标题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85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259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19" y="8077332"/>
            <a:ext cx="18629590" cy="13477201"/>
          </a:xfrm>
        </p:spPr>
        <p:txBody>
          <a:bodyPr anchor="b"/>
          <a:lstStyle>
            <a:lvl1pPr>
              <a:defRPr sz="14173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19" y="21682033"/>
            <a:ext cx="18629590" cy="7087342"/>
          </a:xfrm>
        </p:spPr>
        <p:txBody>
          <a:bodyPr/>
          <a:lstStyle>
            <a:lvl1pPr marL="0" indent="0">
              <a:buNone/>
              <a:defRPr sz="5669">
                <a:solidFill>
                  <a:schemeClr val="tx1"/>
                </a:solidFill>
              </a:defRPr>
            </a:lvl1pPr>
            <a:lvl2pPr marL="1079998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2pPr>
            <a:lvl3pPr marL="215999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3pPr>
            <a:lvl4pPr marL="3239994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19991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399989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79987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5998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39983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974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967" y="8624810"/>
            <a:ext cx="9179798" cy="2055705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4760" y="8624810"/>
            <a:ext cx="9179798" cy="2055705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677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1724969"/>
            <a:ext cx="18629590" cy="626236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783" y="7942328"/>
            <a:ext cx="9137610" cy="3892412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783" y="11834740"/>
            <a:ext cx="9137610" cy="1740712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4761" y="7942328"/>
            <a:ext cx="9182611" cy="3892412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4761" y="11834740"/>
            <a:ext cx="9182611" cy="1740712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462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079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131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159952"/>
            <a:ext cx="6966409" cy="7559834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2611" y="4664905"/>
            <a:ext cx="10934760" cy="23024494"/>
          </a:xfrm>
        </p:spPr>
        <p:txBody>
          <a:bodyPr/>
          <a:lstStyle>
            <a:lvl1pPr>
              <a:defRPr sz="7559"/>
            </a:lvl1pPr>
            <a:lvl2pPr>
              <a:defRPr sz="6614"/>
            </a:lvl2pPr>
            <a:lvl3pPr>
              <a:defRPr sz="5669"/>
            </a:lvl3pPr>
            <a:lvl4pPr>
              <a:defRPr sz="4724"/>
            </a:lvl4pPr>
            <a:lvl5pPr>
              <a:defRPr sz="4724"/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719786"/>
            <a:ext cx="6966409" cy="18007107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84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159952"/>
            <a:ext cx="6966409" cy="7559834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2611" y="4664905"/>
            <a:ext cx="10934760" cy="23024494"/>
          </a:xfrm>
        </p:spPr>
        <p:txBody>
          <a:bodyPr anchor="t"/>
          <a:lstStyle>
            <a:lvl1pPr marL="0" indent="0">
              <a:buNone/>
              <a:defRPr sz="7559"/>
            </a:lvl1pPr>
            <a:lvl2pPr marL="1079998" indent="0">
              <a:buNone/>
              <a:defRPr sz="6614"/>
            </a:lvl2pPr>
            <a:lvl3pPr marL="2159996" indent="0">
              <a:buNone/>
              <a:defRPr sz="5669"/>
            </a:lvl3pPr>
            <a:lvl4pPr marL="3239994" indent="0">
              <a:buNone/>
              <a:defRPr sz="4724"/>
            </a:lvl4pPr>
            <a:lvl5pPr marL="4319991" indent="0">
              <a:buNone/>
              <a:defRPr sz="4724"/>
            </a:lvl5pPr>
            <a:lvl6pPr marL="5399989" indent="0">
              <a:buNone/>
              <a:defRPr sz="4724"/>
            </a:lvl6pPr>
            <a:lvl7pPr marL="6479987" indent="0">
              <a:buNone/>
              <a:defRPr sz="4724"/>
            </a:lvl7pPr>
            <a:lvl8pPr marL="7559985" indent="0">
              <a:buNone/>
              <a:defRPr sz="4724"/>
            </a:lvl8pPr>
            <a:lvl9pPr marL="8639983" indent="0">
              <a:buNone/>
              <a:defRPr sz="4724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719786"/>
            <a:ext cx="6966409" cy="18007107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40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968" y="1724969"/>
            <a:ext cx="18629590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968" y="8624810"/>
            <a:ext cx="18629590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967" y="30029347"/>
            <a:ext cx="4859893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4843" y="30029347"/>
            <a:ext cx="7289840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4665" y="30029347"/>
            <a:ext cx="4859893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85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685" r:id="rId13"/>
    <p:sldLayoutId id="2147483693" r:id="rId14"/>
    <p:sldLayoutId id="2147483687" r:id="rId15"/>
  </p:sldLayoutIdLst>
  <p:txStyles>
    <p:titleStyle>
      <a:lvl1pPr algn="l" defTabSz="2159996" rtl="0" eaLnBrk="1" latinLnBrk="0" hangingPunct="1">
        <a:lnSpc>
          <a:spcPct val="90000"/>
        </a:lnSpc>
        <a:spcBef>
          <a:spcPct val="0"/>
        </a:spcBef>
        <a:buNone/>
        <a:defRPr sz="10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999" indent="-539999" algn="l" defTabSz="2159996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19997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699995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59990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标题 1">
            <a:extLst>
              <a:ext uri="{FF2B5EF4-FFF2-40B4-BE49-F238E27FC236}">
                <a16:creationId xmlns:a16="http://schemas.microsoft.com/office/drawing/2014/main" id="{CB439156-D145-48DB-B442-FDF968A480EE}"/>
              </a:ext>
            </a:extLst>
          </p:cNvPr>
          <p:cNvSpPr txBox="1">
            <a:spLocks/>
          </p:cNvSpPr>
          <p:nvPr/>
        </p:nvSpPr>
        <p:spPr>
          <a:xfrm>
            <a:off x="2384282" y="5064076"/>
            <a:ext cx="18134684" cy="333452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215999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1500" kern="1200" spc="500" baseline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9601" b="1" dirty="0"/>
              <a:t>大创项目选题名称</a:t>
            </a:r>
            <a:endParaRPr lang="en-US" altLang="zh-CN" sz="9601" b="1" dirty="0"/>
          </a:p>
          <a:p>
            <a:r>
              <a:rPr lang="zh-CN" altLang="en-US" sz="9601" b="1" dirty="0"/>
              <a:t>副标题或较长延伸至下一行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FD8CCDE9-5037-4734-A9D0-6F7384F69D5D}"/>
              </a:ext>
            </a:extLst>
          </p:cNvPr>
          <p:cNvSpPr/>
          <p:nvPr/>
        </p:nvSpPr>
        <p:spPr>
          <a:xfrm>
            <a:off x="1385359" y="21337958"/>
            <a:ext cx="12861313" cy="63813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/>
              <a:t>大创项目的目标结构示意图</a:t>
            </a:r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5E49D388-4F92-48A2-A9B9-4A3A967BE5E7}"/>
              </a:ext>
            </a:extLst>
          </p:cNvPr>
          <p:cNvCxnSpPr>
            <a:cxnSpLocks/>
          </p:cNvCxnSpPr>
          <p:nvPr/>
        </p:nvCxnSpPr>
        <p:spPr>
          <a:xfrm>
            <a:off x="1385360" y="15638874"/>
            <a:ext cx="19133608" cy="0"/>
          </a:xfrm>
          <a:prstGeom prst="line">
            <a:avLst/>
          </a:prstGeom>
          <a:ln w="57150" cmpd="sng">
            <a:solidFill>
              <a:schemeClr val="bg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>
            <a:extLst>
              <a:ext uri="{FF2B5EF4-FFF2-40B4-BE49-F238E27FC236}">
                <a16:creationId xmlns:a16="http://schemas.microsoft.com/office/drawing/2014/main" id="{CE9BD80F-2F01-4C8C-BDD2-2E07C9B4CF0A}"/>
              </a:ext>
            </a:extLst>
          </p:cNvPr>
          <p:cNvSpPr/>
          <p:nvPr/>
        </p:nvSpPr>
        <p:spPr>
          <a:xfrm>
            <a:off x="2384282" y="8501287"/>
            <a:ext cx="15654336" cy="1379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chemeClr val="bg2"/>
                </a:solidFill>
                <a:latin typeface="+mn-ea"/>
              </a:rPr>
              <a:t>指导教师：</a:t>
            </a:r>
            <a:r>
              <a:rPr lang="en-US" altLang="zh-CN" sz="3600" b="1" dirty="0">
                <a:solidFill>
                  <a:schemeClr val="bg2"/>
                </a:solidFill>
                <a:latin typeface="+mn-ea"/>
              </a:rPr>
              <a:t>			</a:t>
            </a:r>
            <a:r>
              <a:rPr lang="zh-CN" altLang="en-US" sz="3600" b="1" dirty="0">
                <a:solidFill>
                  <a:schemeClr val="bg2"/>
                </a:solidFill>
                <a:latin typeface="+mn-ea"/>
              </a:rPr>
              <a:t>联系方式：</a:t>
            </a:r>
            <a:endParaRPr lang="en-US" altLang="zh-CN" sz="3600" b="1" dirty="0">
              <a:solidFill>
                <a:schemeClr val="bg2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chemeClr val="bg2"/>
                </a:solidFill>
                <a:latin typeface="+mn-ea"/>
              </a:rPr>
              <a:t>项目基本情况或教师个人简介</a:t>
            </a:r>
            <a:endParaRPr lang="en-US" altLang="zh-CN" sz="3600" b="1" dirty="0">
              <a:solidFill>
                <a:schemeClr val="bg2"/>
              </a:solidFill>
              <a:latin typeface="+mn-ea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9FC373AC-B334-4684-8917-21BB9E3978B3}"/>
              </a:ext>
            </a:extLst>
          </p:cNvPr>
          <p:cNvSpPr txBox="1"/>
          <p:nvPr/>
        </p:nvSpPr>
        <p:spPr>
          <a:xfrm>
            <a:off x="1043342" y="12402501"/>
            <a:ext cx="2338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2"/>
                </a:solidFill>
                <a:latin typeface="方正小标宋_GBK" panose="03000502000000000000" pitchFamily="66" charset="-122"/>
                <a:ea typeface="方正小标宋_GBK" panose="03000502000000000000" pitchFamily="66" charset="-122"/>
              </a:rPr>
              <a:t>选题信息</a:t>
            </a:r>
            <a:endParaRPr lang="en-US" altLang="zh-CN" sz="2800" b="1" dirty="0">
              <a:solidFill>
                <a:schemeClr val="bg2"/>
              </a:solidFill>
              <a:latin typeface="方正小标宋_GBK" panose="03000502000000000000" pitchFamily="66" charset="-122"/>
              <a:ea typeface="方正小标宋_GBK" panose="03000502000000000000" pitchFamily="66" charset="-122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F041F531-7A9C-407E-957A-CC5DE191F3C8}"/>
              </a:ext>
            </a:extLst>
          </p:cNvPr>
          <p:cNvSpPr/>
          <p:nvPr/>
        </p:nvSpPr>
        <p:spPr>
          <a:xfrm>
            <a:off x="3540223" y="10451735"/>
            <a:ext cx="16285517" cy="5029330"/>
          </a:xfrm>
          <a:prstGeom prst="rect">
            <a:avLst/>
          </a:prstGeom>
          <a:noFill/>
          <a:ln w="28575">
            <a:solidFill>
              <a:schemeClr val="bg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8AD4EE13-CFEC-4735-A2F0-AFF6A88E7ACC}"/>
              </a:ext>
            </a:extLst>
          </p:cNvPr>
          <p:cNvSpPr/>
          <p:nvPr/>
        </p:nvSpPr>
        <p:spPr>
          <a:xfrm>
            <a:off x="14561214" y="21337958"/>
            <a:ext cx="5960635" cy="63813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项目技术相关图片</a:t>
            </a: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CB4E4B5F-A0F4-4857-AF82-D5241132D32D}"/>
              </a:ext>
            </a:extLst>
          </p:cNvPr>
          <p:cNvSpPr/>
          <p:nvPr/>
        </p:nvSpPr>
        <p:spPr>
          <a:xfrm>
            <a:off x="14571712" y="26652107"/>
            <a:ext cx="5947254" cy="98533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+mn-ea"/>
              </a:rPr>
              <a:t>大创项目其他影像资料</a:t>
            </a:r>
          </a:p>
        </p:txBody>
      </p:sp>
      <p:cxnSp>
        <p:nvCxnSpPr>
          <p:cNvPr id="85" name="直接连接符 84">
            <a:extLst>
              <a:ext uri="{FF2B5EF4-FFF2-40B4-BE49-F238E27FC236}">
                <a16:creationId xmlns:a16="http://schemas.microsoft.com/office/drawing/2014/main" id="{2230C683-DE0B-454B-B79D-BC805B35D811}"/>
              </a:ext>
            </a:extLst>
          </p:cNvPr>
          <p:cNvCxnSpPr>
            <a:cxnSpLocks/>
          </p:cNvCxnSpPr>
          <p:nvPr/>
        </p:nvCxnSpPr>
        <p:spPr>
          <a:xfrm>
            <a:off x="1385360" y="10273708"/>
            <a:ext cx="19133608" cy="0"/>
          </a:xfrm>
          <a:prstGeom prst="line">
            <a:avLst/>
          </a:prstGeom>
          <a:ln w="57150" cmpd="sng">
            <a:solidFill>
              <a:schemeClr val="bg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>
            <a:extLst>
              <a:ext uri="{FF2B5EF4-FFF2-40B4-BE49-F238E27FC236}">
                <a16:creationId xmlns:a16="http://schemas.microsoft.com/office/drawing/2014/main" id="{D6BCB257-8F8E-43AD-B347-13B74CED9349}"/>
              </a:ext>
            </a:extLst>
          </p:cNvPr>
          <p:cNvCxnSpPr>
            <a:cxnSpLocks/>
          </p:cNvCxnSpPr>
          <p:nvPr/>
        </p:nvCxnSpPr>
        <p:spPr>
          <a:xfrm>
            <a:off x="1391408" y="27763610"/>
            <a:ext cx="12364130" cy="0"/>
          </a:xfrm>
          <a:prstGeom prst="line">
            <a:avLst/>
          </a:prstGeom>
          <a:ln w="57150" cmpd="sng">
            <a:solidFill>
              <a:schemeClr val="bg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文本框 86">
            <a:extLst>
              <a:ext uri="{FF2B5EF4-FFF2-40B4-BE49-F238E27FC236}">
                <a16:creationId xmlns:a16="http://schemas.microsoft.com/office/drawing/2014/main" id="{5496C38B-01E3-4541-8ECE-7EDF0A3EAF31}"/>
              </a:ext>
            </a:extLst>
          </p:cNvPr>
          <p:cNvSpPr txBox="1"/>
          <p:nvPr/>
        </p:nvSpPr>
        <p:spPr>
          <a:xfrm>
            <a:off x="1251367" y="24667250"/>
            <a:ext cx="179315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2"/>
                </a:solidFill>
                <a:latin typeface="方正小标宋_GBK" panose="03000502000000000000" pitchFamily="66" charset="-122"/>
                <a:ea typeface="方正小标宋_GBK" panose="03000502000000000000" pitchFamily="66" charset="-122"/>
              </a:rPr>
              <a:t>未来发展</a:t>
            </a:r>
            <a:endParaRPr lang="en-US" altLang="zh-CN" sz="2800" b="1" dirty="0">
              <a:solidFill>
                <a:schemeClr val="bg2"/>
              </a:solidFill>
              <a:latin typeface="方正小标宋_GBK" panose="03000502000000000000" pitchFamily="66" charset="-122"/>
              <a:ea typeface="方正小标宋_GBK" panose="03000502000000000000" pitchFamily="66" charset="-122"/>
            </a:endParaRPr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6ADE8484-FDAF-4F83-A114-E79152FA9010}"/>
              </a:ext>
            </a:extLst>
          </p:cNvPr>
          <p:cNvSpPr/>
          <p:nvPr/>
        </p:nvSpPr>
        <p:spPr>
          <a:xfrm>
            <a:off x="3546271" y="22576471"/>
            <a:ext cx="10523695" cy="5029330"/>
          </a:xfrm>
          <a:prstGeom prst="rect">
            <a:avLst/>
          </a:prstGeom>
          <a:noFill/>
          <a:ln w="28575">
            <a:solidFill>
              <a:schemeClr val="bg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/>
          </a:p>
        </p:txBody>
      </p: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1AA04EF1-E84D-4D91-AD42-315C90B5930F}"/>
              </a:ext>
            </a:extLst>
          </p:cNvPr>
          <p:cNvCxnSpPr>
            <a:cxnSpLocks/>
          </p:cNvCxnSpPr>
          <p:nvPr/>
        </p:nvCxnSpPr>
        <p:spPr>
          <a:xfrm>
            <a:off x="1391408" y="22398444"/>
            <a:ext cx="12364130" cy="0"/>
          </a:xfrm>
          <a:prstGeom prst="line">
            <a:avLst/>
          </a:prstGeom>
          <a:ln w="57150" cmpd="sng">
            <a:solidFill>
              <a:schemeClr val="bg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矩形 89">
            <a:extLst>
              <a:ext uri="{FF2B5EF4-FFF2-40B4-BE49-F238E27FC236}">
                <a16:creationId xmlns:a16="http://schemas.microsoft.com/office/drawing/2014/main" id="{30462EE3-A185-472F-80EA-A2C013FF303F}"/>
              </a:ext>
            </a:extLst>
          </p:cNvPr>
          <p:cNvSpPr/>
          <p:nvPr/>
        </p:nvSpPr>
        <p:spPr>
          <a:xfrm>
            <a:off x="3855813" y="10595587"/>
            <a:ext cx="15654336" cy="714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chemeClr val="bg2"/>
                </a:solidFill>
                <a:latin typeface="+mn-ea"/>
              </a:rPr>
              <a:t>描述大创项目的背景、选题意义和主要工作</a:t>
            </a:r>
            <a:endParaRPr lang="en-US" altLang="zh-CN" sz="3600" b="1" dirty="0">
              <a:solidFill>
                <a:schemeClr val="bg2"/>
              </a:solidFill>
              <a:latin typeface="+mn-ea"/>
            </a:endParaRPr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id="{6865A3BD-A235-4CD4-BBB2-D6A829CE05E2}"/>
              </a:ext>
            </a:extLst>
          </p:cNvPr>
          <p:cNvSpPr/>
          <p:nvPr/>
        </p:nvSpPr>
        <p:spPr>
          <a:xfrm>
            <a:off x="3624456" y="22711013"/>
            <a:ext cx="10131082" cy="1379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chemeClr val="bg2"/>
                </a:solidFill>
                <a:latin typeface="+mn-ea"/>
              </a:rPr>
              <a:t>描述大创项目未来与创新创业、学科竞赛、本科毕业设计等培养环节的联系与发展衔接情况</a:t>
            </a:r>
            <a:endParaRPr lang="en-US" altLang="zh-CN" sz="3600" b="1" dirty="0">
              <a:solidFill>
                <a:schemeClr val="bg2"/>
              </a:solidFill>
              <a:latin typeface="+mn-ea"/>
            </a:endParaRPr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17542A59-A2B0-4FA7-9528-7E1C4B518389}"/>
              </a:ext>
            </a:extLst>
          </p:cNvPr>
          <p:cNvSpPr/>
          <p:nvPr/>
        </p:nvSpPr>
        <p:spPr>
          <a:xfrm>
            <a:off x="3624456" y="26081663"/>
            <a:ext cx="10131082" cy="1379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3600" b="1" dirty="0">
                <a:solidFill>
                  <a:schemeClr val="bg2"/>
                </a:solidFill>
                <a:latin typeface="+mn-ea"/>
              </a:rPr>
              <a:t>联系研究生：</a:t>
            </a:r>
            <a:r>
              <a:rPr lang="en-US" altLang="zh-CN" sz="3600" b="1" dirty="0">
                <a:solidFill>
                  <a:schemeClr val="bg2"/>
                </a:solidFill>
                <a:latin typeface="+mn-ea"/>
              </a:rPr>
              <a:t>				</a:t>
            </a:r>
          </a:p>
          <a:p>
            <a:pPr algn="r">
              <a:lnSpc>
                <a:spcPct val="120000"/>
              </a:lnSpc>
            </a:pPr>
            <a:r>
              <a:rPr lang="zh-CN" altLang="en-US" sz="3600" b="1" dirty="0">
                <a:solidFill>
                  <a:schemeClr val="bg2"/>
                </a:solidFill>
                <a:latin typeface="+mn-ea"/>
              </a:rPr>
              <a:t>联系方式：</a:t>
            </a:r>
            <a:r>
              <a:rPr lang="en-US" altLang="zh-CN" sz="3600" b="1" dirty="0">
                <a:solidFill>
                  <a:schemeClr val="bg2"/>
                </a:solidFill>
                <a:latin typeface="+mn-ea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222125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标题 1">
            <a:extLst>
              <a:ext uri="{FF2B5EF4-FFF2-40B4-BE49-F238E27FC236}">
                <a16:creationId xmlns:a16="http://schemas.microsoft.com/office/drawing/2014/main" id="{CB439156-D145-48DB-B442-FDF968A480EE}"/>
              </a:ext>
            </a:extLst>
          </p:cNvPr>
          <p:cNvSpPr txBox="1">
            <a:spLocks/>
          </p:cNvSpPr>
          <p:nvPr/>
        </p:nvSpPr>
        <p:spPr>
          <a:xfrm>
            <a:off x="2384282" y="5064076"/>
            <a:ext cx="18134684" cy="333452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215999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1500" kern="1200" spc="500" baseline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9601" b="1" dirty="0"/>
              <a:t>基于</a:t>
            </a:r>
            <a:r>
              <a:rPr lang="en-US" altLang="zh-CN" sz="9601" b="1" dirty="0"/>
              <a:t>pynq-z2</a:t>
            </a:r>
            <a:r>
              <a:rPr lang="zh-CN" altLang="en-US" sz="9601" b="1" dirty="0"/>
              <a:t>的</a:t>
            </a:r>
            <a:r>
              <a:rPr lang="en-US" altLang="zh-CN" sz="9601" b="1" dirty="0"/>
              <a:t>BNN</a:t>
            </a:r>
            <a:r>
              <a:rPr lang="zh-CN" altLang="en-US" sz="9601" b="1" dirty="0"/>
              <a:t>硬件加速芯片原型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FD8CCDE9-5037-4734-A9D0-6F7384F69D5D}"/>
              </a:ext>
            </a:extLst>
          </p:cNvPr>
          <p:cNvSpPr/>
          <p:nvPr/>
        </p:nvSpPr>
        <p:spPr>
          <a:xfrm>
            <a:off x="1385359" y="21337958"/>
            <a:ext cx="12861313" cy="63813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BNN</a:t>
            </a:r>
            <a:r>
              <a:rPr lang="zh-CN" altLang="en-US" sz="3200" b="1" dirty="0"/>
              <a:t>神经网络</a:t>
            </a:r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5E49D388-4F92-48A2-A9B9-4A3A967BE5E7}"/>
              </a:ext>
            </a:extLst>
          </p:cNvPr>
          <p:cNvCxnSpPr>
            <a:cxnSpLocks/>
          </p:cNvCxnSpPr>
          <p:nvPr/>
        </p:nvCxnSpPr>
        <p:spPr>
          <a:xfrm>
            <a:off x="1385360" y="15638874"/>
            <a:ext cx="19133608" cy="0"/>
          </a:xfrm>
          <a:prstGeom prst="line">
            <a:avLst/>
          </a:prstGeom>
          <a:ln w="57150" cmpd="sng">
            <a:solidFill>
              <a:schemeClr val="bg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>
            <a:extLst>
              <a:ext uri="{FF2B5EF4-FFF2-40B4-BE49-F238E27FC236}">
                <a16:creationId xmlns:a16="http://schemas.microsoft.com/office/drawing/2014/main" id="{CE9BD80F-2F01-4C8C-BDD2-2E07C9B4CF0A}"/>
              </a:ext>
            </a:extLst>
          </p:cNvPr>
          <p:cNvSpPr/>
          <p:nvPr/>
        </p:nvSpPr>
        <p:spPr>
          <a:xfrm>
            <a:off x="2384282" y="8501287"/>
            <a:ext cx="15654336" cy="1379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chemeClr val="bg2"/>
                </a:solidFill>
                <a:latin typeface="+mn-ea"/>
              </a:rPr>
              <a:t>指导教师：王兴华</a:t>
            </a:r>
            <a:r>
              <a:rPr lang="en-US" altLang="zh-CN" sz="3600" b="1" dirty="0">
                <a:solidFill>
                  <a:schemeClr val="bg2"/>
                </a:solidFill>
                <a:latin typeface="+mn-ea"/>
              </a:rPr>
              <a:t>		</a:t>
            </a:r>
            <a:r>
              <a:rPr lang="zh-CN" altLang="en-US" sz="3600" b="1" dirty="0">
                <a:solidFill>
                  <a:schemeClr val="bg2"/>
                </a:solidFill>
                <a:latin typeface="+mn-ea"/>
              </a:rPr>
              <a:t>联系方式：</a:t>
            </a:r>
            <a:r>
              <a:rPr lang="en-US" altLang="zh-CN" sz="3600" b="1" dirty="0">
                <a:solidFill>
                  <a:schemeClr val="bg2"/>
                </a:solidFill>
                <a:latin typeface="+mn-ea"/>
              </a:rPr>
              <a:t>xxx	</a:t>
            </a: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chemeClr val="bg2"/>
                </a:solidFill>
                <a:latin typeface="+mn-ea"/>
              </a:rPr>
              <a:t>本项目来源于</a:t>
            </a:r>
            <a:r>
              <a:rPr lang="en-US" altLang="zh-CN" sz="3600" b="1" dirty="0">
                <a:solidFill>
                  <a:schemeClr val="bg2"/>
                </a:solidFill>
                <a:latin typeface="+mn-ea"/>
              </a:rPr>
              <a:t>2020</a:t>
            </a:r>
            <a:r>
              <a:rPr lang="zh-CN" altLang="en-US" sz="3600" b="1" dirty="0">
                <a:solidFill>
                  <a:schemeClr val="bg2"/>
                </a:solidFill>
                <a:latin typeface="+mn-ea"/>
              </a:rPr>
              <a:t>年大创校级“十佳”项目</a:t>
            </a:r>
            <a:endParaRPr lang="en-US" altLang="zh-CN" sz="3600" b="1" dirty="0">
              <a:solidFill>
                <a:schemeClr val="bg2"/>
              </a:solidFill>
              <a:latin typeface="+mn-ea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9FC373AC-B334-4684-8917-21BB9E3978B3}"/>
              </a:ext>
            </a:extLst>
          </p:cNvPr>
          <p:cNvSpPr txBox="1"/>
          <p:nvPr/>
        </p:nvSpPr>
        <p:spPr>
          <a:xfrm>
            <a:off x="1043342" y="12402501"/>
            <a:ext cx="2338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2"/>
                </a:solidFill>
                <a:latin typeface="方正小标宋_GBK" panose="03000502000000000000" pitchFamily="66" charset="-122"/>
                <a:ea typeface="方正小标宋_GBK" panose="03000502000000000000" pitchFamily="66" charset="-122"/>
              </a:rPr>
              <a:t>选题信息</a:t>
            </a:r>
            <a:endParaRPr lang="en-US" altLang="zh-CN" sz="2800" b="1" dirty="0">
              <a:solidFill>
                <a:schemeClr val="bg2"/>
              </a:solidFill>
              <a:latin typeface="方正小标宋_GBK" panose="03000502000000000000" pitchFamily="66" charset="-122"/>
              <a:ea typeface="方正小标宋_GBK" panose="03000502000000000000" pitchFamily="66" charset="-122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F041F531-7A9C-407E-957A-CC5DE191F3C8}"/>
              </a:ext>
            </a:extLst>
          </p:cNvPr>
          <p:cNvSpPr/>
          <p:nvPr/>
        </p:nvSpPr>
        <p:spPr>
          <a:xfrm>
            <a:off x="3540223" y="10451735"/>
            <a:ext cx="16285517" cy="5029330"/>
          </a:xfrm>
          <a:prstGeom prst="rect">
            <a:avLst/>
          </a:prstGeom>
          <a:noFill/>
          <a:ln w="28575">
            <a:solidFill>
              <a:schemeClr val="bg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8AD4EE13-CFEC-4735-A2F0-AFF6A88E7ACC}"/>
              </a:ext>
            </a:extLst>
          </p:cNvPr>
          <p:cNvSpPr/>
          <p:nvPr/>
        </p:nvSpPr>
        <p:spPr>
          <a:xfrm>
            <a:off x="14561214" y="21337958"/>
            <a:ext cx="5960635" cy="63813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PYNQ-Z2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型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FPGA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加速板</a:t>
            </a: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CB4E4B5F-A0F4-4857-AF82-D5241132D32D}"/>
              </a:ext>
            </a:extLst>
          </p:cNvPr>
          <p:cNvSpPr/>
          <p:nvPr/>
        </p:nvSpPr>
        <p:spPr>
          <a:xfrm>
            <a:off x="14571712" y="26652107"/>
            <a:ext cx="5947254" cy="98533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+mn-ea"/>
              </a:rPr>
              <a:t>BNN</a:t>
            </a:r>
            <a:r>
              <a:rPr lang="zh-CN" altLang="en-US" sz="2800" b="1" dirty="0">
                <a:latin typeface="+mn-ea"/>
              </a:rPr>
              <a:t>识别结果</a:t>
            </a:r>
          </a:p>
        </p:txBody>
      </p:sp>
      <p:cxnSp>
        <p:nvCxnSpPr>
          <p:cNvPr id="85" name="直接连接符 84">
            <a:extLst>
              <a:ext uri="{FF2B5EF4-FFF2-40B4-BE49-F238E27FC236}">
                <a16:creationId xmlns:a16="http://schemas.microsoft.com/office/drawing/2014/main" id="{2230C683-DE0B-454B-B79D-BC805B35D811}"/>
              </a:ext>
            </a:extLst>
          </p:cNvPr>
          <p:cNvCxnSpPr>
            <a:cxnSpLocks/>
          </p:cNvCxnSpPr>
          <p:nvPr/>
        </p:nvCxnSpPr>
        <p:spPr>
          <a:xfrm>
            <a:off x="1385360" y="10273708"/>
            <a:ext cx="19133608" cy="0"/>
          </a:xfrm>
          <a:prstGeom prst="line">
            <a:avLst/>
          </a:prstGeom>
          <a:ln w="57150" cmpd="sng">
            <a:solidFill>
              <a:schemeClr val="bg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>
            <a:extLst>
              <a:ext uri="{FF2B5EF4-FFF2-40B4-BE49-F238E27FC236}">
                <a16:creationId xmlns:a16="http://schemas.microsoft.com/office/drawing/2014/main" id="{D6BCB257-8F8E-43AD-B347-13B74CED9349}"/>
              </a:ext>
            </a:extLst>
          </p:cNvPr>
          <p:cNvCxnSpPr>
            <a:cxnSpLocks/>
          </p:cNvCxnSpPr>
          <p:nvPr/>
        </p:nvCxnSpPr>
        <p:spPr>
          <a:xfrm>
            <a:off x="1391408" y="27763610"/>
            <a:ext cx="12364130" cy="0"/>
          </a:xfrm>
          <a:prstGeom prst="line">
            <a:avLst/>
          </a:prstGeom>
          <a:ln w="57150" cmpd="sng">
            <a:solidFill>
              <a:schemeClr val="bg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文本框 86">
            <a:extLst>
              <a:ext uri="{FF2B5EF4-FFF2-40B4-BE49-F238E27FC236}">
                <a16:creationId xmlns:a16="http://schemas.microsoft.com/office/drawing/2014/main" id="{5496C38B-01E3-4541-8ECE-7EDF0A3EAF31}"/>
              </a:ext>
            </a:extLst>
          </p:cNvPr>
          <p:cNvSpPr txBox="1"/>
          <p:nvPr/>
        </p:nvSpPr>
        <p:spPr>
          <a:xfrm>
            <a:off x="1251367" y="24667250"/>
            <a:ext cx="179315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2"/>
                </a:solidFill>
                <a:latin typeface="方正小标宋_GBK" panose="03000502000000000000" pitchFamily="66" charset="-122"/>
                <a:ea typeface="方正小标宋_GBK" panose="03000502000000000000" pitchFamily="66" charset="-122"/>
              </a:rPr>
              <a:t>未来发展</a:t>
            </a:r>
            <a:endParaRPr lang="en-US" altLang="zh-CN" sz="2800" b="1" dirty="0">
              <a:solidFill>
                <a:schemeClr val="bg2"/>
              </a:solidFill>
              <a:latin typeface="方正小标宋_GBK" panose="03000502000000000000" pitchFamily="66" charset="-122"/>
              <a:ea typeface="方正小标宋_GBK" panose="03000502000000000000" pitchFamily="66" charset="-122"/>
            </a:endParaRPr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6ADE8484-FDAF-4F83-A114-E79152FA9010}"/>
              </a:ext>
            </a:extLst>
          </p:cNvPr>
          <p:cNvSpPr/>
          <p:nvPr/>
        </p:nvSpPr>
        <p:spPr>
          <a:xfrm>
            <a:off x="3546271" y="22576471"/>
            <a:ext cx="10523695" cy="5029330"/>
          </a:xfrm>
          <a:prstGeom prst="rect">
            <a:avLst/>
          </a:prstGeom>
          <a:noFill/>
          <a:ln w="28575">
            <a:solidFill>
              <a:schemeClr val="bg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/>
          </a:p>
        </p:txBody>
      </p: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1AA04EF1-E84D-4D91-AD42-315C90B5930F}"/>
              </a:ext>
            </a:extLst>
          </p:cNvPr>
          <p:cNvCxnSpPr>
            <a:cxnSpLocks/>
          </p:cNvCxnSpPr>
          <p:nvPr/>
        </p:nvCxnSpPr>
        <p:spPr>
          <a:xfrm>
            <a:off x="1391408" y="22398444"/>
            <a:ext cx="12364130" cy="0"/>
          </a:xfrm>
          <a:prstGeom prst="line">
            <a:avLst/>
          </a:prstGeom>
          <a:ln w="57150" cmpd="sng">
            <a:solidFill>
              <a:schemeClr val="bg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矩形 89">
            <a:extLst>
              <a:ext uri="{FF2B5EF4-FFF2-40B4-BE49-F238E27FC236}">
                <a16:creationId xmlns:a16="http://schemas.microsoft.com/office/drawing/2014/main" id="{30462EE3-A185-472F-80EA-A2C013FF303F}"/>
              </a:ext>
            </a:extLst>
          </p:cNvPr>
          <p:cNvSpPr/>
          <p:nvPr/>
        </p:nvSpPr>
        <p:spPr>
          <a:xfrm>
            <a:off x="3855813" y="10595587"/>
            <a:ext cx="15654336" cy="4038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chemeClr val="bg2"/>
                </a:solidFill>
                <a:latin typeface="+mn-ea"/>
              </a:rPr>
              <a:t>开发人员常用</a:t>
            </a:r>
            <a:r>
              <a:rPr lang="en-US" altLang="zh-CN" sz="3600" b="1" dirty="0">
                <a:solidFill>
                  <a:schemeClr val="bg2"/>
                </a:solidFill>
                <a:latin typeface="+mn-ea"/>
              </a:rPr>
              <a:t>Xilinx pynq-z2</a:t>
            </a:r>
            <a:r>
              <a:rPr lang="zh-CN" altLang="en-US" sz="3600" b="1" dirty="0">
                <a:solidFill>
                  <a:schemeClr val="bg2"/>
                </a:solidFill>
                <a:latin typeface="+mn-ea"/>
              </a:rPr>
              <a:t>开发版进行有关图像的开发，例如图像识别、旋转、渲染等。因为此开发版不仅有高并行度计算的功能，还有提供</a:t>
            </a:r>
            <a:r>
              <a:rPr lang="en-US" altLang="zh-CN" sz="3600" b="1" dirty="0">
                <a:solidFill>
                  <a:schemeClr val="bg2"/>
                </a:solidFill>
                <a:latin typeface="+mn-ea"/>
              </a:rPr>
              <a:t>python</a:t>
            </a:r>
            <a:r>
              <a:rPr lang="zh-CN" altLang="en-US" sz="3600" b="1" dirty="0">
                <a:solidFill>
                  <a:schemeClr val="bg2"/>
                </a:solidFill>
                <a:latin typeface="+mn-ea"/>
              </a:rPr>
              <a:t>接口的</a:t>
            </a:r>
            <a:r>
              <a:rPr lang="en-US" altLang="zh-CN" sz="3600" b="1" dirty="0">
                <a:solidFill>
                  <a:schemeClr val="bg2"/>
                </a:solidFill>
                <a:latin typeface="+mn-ea"/>
              </a:rPr>
              <a:t>arm</a:t>
            </a:r>
            <a:r>
              <a:rPr lang="zh-CN" altLang="en-US" sz="3600" b="1" dirty="0">
                <a:solidFill>
                  <a:schemeClr val="bg2"/>
                </a:solidFill>
                <a:latin typeface="+mn-ea"/>
              </a:rPr>
              <a:t>核。先前研究中研究者开发了一款基于</a:t>
            </a:r>
            <a:r>
              <a:rPr lang="en-US" altLang="zh-CN" sz="3600" b="1" dirty="0">
                <a:solidFill>
                  <a:schemeClr val="bg2"/>
                </a:solidFill>
                <a:latin typeface="+mn-ea"/>
              </a:rPr>
              <a:t>arm</a:t>
            </a:r>
            <a:r>
              <a:rPr lang="zh-CN" altLang="en-US" sz="3600" b="1" dirty="0">
                <a:solidFill>
                  <a:schemeClr val="bg2"/>
                </a:solidFill>
                <a:latin typeface="+mn-ea"/>
              </a:rPr>
              <a:t>核的</a:t>
            </a:r>
            <a:r>
              <a:rPr lang="en-US" altLang="zh-CN" sz="3600" b="1" dirty="0">
                <a:solidFill>
                  <a:schemeClr val="bg2"/>
                </a:solidFill>
                <a:latin typeface="+mn-ea"/>
              </a:rPr>
              <a:t>BNN </a:t>
            </a:r>
            <a:r>
              <a:rPr lang="en-US" altLang="zh-CN" sz="3600" b="1" dirty="0" err="1">
                <a:solidFill>
                  <a:schemeClr val="bg2"/>
                </a:solidFill>
                <a:latin typeface="+mn-ea"/>
              </a:rPr>
              <a:t>ip</a:t>
            </a:r>
            <a:r>
              <a:rPr lang="zh-CN" altLang="en-US" sz="3600" b="1" dirty="0">
                <a:solidFill>
                  <a:schemeClr val="bg2"/>
                </a:solidFill>
                <a:latin typeface="+mn-ea"/>
              </a:rPr>
              <a:t>。此方法没有充分利用开发版的</a:t>
            </a:r>
            <a:r>
              <a:rPr lang="en-US" altLang="zh-CN" sz="3600" b="1" dirty="0">
                <a:solidFill>
                  <a:schemeClr val="bg2"/>
                </a:solidFill>
                <a:latin typeface="+mn-ea"/>
              </a:rPr>
              <a:t>FPGA</a:t>
            </a:r>
            <a:r>
              <a:rPr lang="zh-CN" altLang="en-US" sz="3600" b="1" dirty="0">
                <a:solidFill>
                  <a:schemeClr val="bg2"/>
                </a:solidFill>
                <a:latin typeface="+mn-ea"/>
              </a:rPr>
              <a:t>部分资源，造成算力的浪费。我们研发的加速芯片原型并不涉及</a:t>
            </a:r>
            <a:r>
              <a:rPr lang="en-US" altLang="zh-CN" sz="3600" b="1" dirty="0">
                <a:solidFill>
                  <a:schemeClr val="bg2"/>
                </a:solidFill>
                <a:latin typeface="+mn-ea"/>
              </a:rPr>
              <a:t>arm</a:t>
            </a:r>
            <a:r>
              <a:rPr lang="zh-CN" altLang="en-US" sz="3600" b="1" dirty="0">
                <a:solidFill>
                  <a:schemeClr val="bg2"/>
                </a:solidFill>
                <a:latin typeface="+mn-ea"/>
              </a:rPr>
              <a:t>的算力，在神经网络部署中充分利用</a:t>
            </a:r>
            <a:r>
              <a:rPr lang="en-US" altLang="zh-CN" sz="3600" b="1" dirty="0">
                <a:solidFill>
                  <a:schemeClr val="bg2"/>
                </a:solidFill>
                <a:latin typeface="+mn-ea"/>
              </a:rPr>
              <a:t>FPGA</a:t>
            </a:r>
            <a:r>
              <a:rPr lang="zh-CN" altLang="en-US" sz="3600" b="1" dirty="0">
                <a:solidFill>
                  <a:schemeClr val="bg2"/>
                </a:solidFill>
                <a:latin typeface="+mn-ea"/>
              </a:rPr>
              <a:t>部分的资源调配和流水规划，实现高速图像识别的性能。</a:t>
            </a:r>
            <a:endParaRPr lang="en-US" altLang="zh-CN" sz="3600" b="1" dirty="0">
              <a:solidFill>
                <a:schemeClr val="bg2"/>
              </a:solidFill>
              <a:latin typeface="+mn-ea"/>
            </a:endParaRPr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id="{6865A3BD-A235-4CD4-BBB2-D6A829CE05E2}"/>
              </a:ext>
            </a:extLst>
          </p:cNvPr>
          <p:cNvSpPr/>
          <p:nvPr/>
        </p:nvSpPr>
        <p:spPr>
          <a:xfrm>
            <a:off x="3624456" y="22711013"/>
            <a:ext cx="10131082" cy="2708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chemeClr val="bg2"/>
                </a:solidFill>
                <a:latin typeface="+mn-ea"/>
              </a:rPr>
              <a:t>作品基于论文理论开发，经过算法验证其可行性与效果，再进行硬件部署，分析加速性能。项目可以依据完成情况，参加集成电路创新创业，并未来延伸为本科毕业设计选题来源。</a:t>
            </a:r>
            <a:endParaRPr lang="en-US" altLang="zh-CN" sz="3600" b="1" dirty="0">
              <a:solidFill>
                <a:schemeClr val="bg2"/>
              </a:solidFill>
              <a:latin typeface="+mn-ea"/>
            </a:endParaRPr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17542A59-A2B0-4FA7-9528-7E1C4B518389}"/>
              </a:ext>
            </a:extLst>
          </p:cNvPr>
          <p:cNvSpPr/>
          <p:nvPr/>
        </p:nvSpPr>
        <p:spPr>
          <a:xfrm>
            <a:off x="3624456" y="26081663"/>
            <a:ext cx="10131082" cy="1379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3600" b="1" dirty="0">
                <a:solidFill>
                  <a:schemeClr val="bg2"/>
                </a:solidFill>
                <a:latin typeface="+mn-ea"/>
              </a:rPr>
              <a:t>联系研究生：张三</a:t>
            </a:r>
            <a:r>
              <a:rPr lang="en-US" altLang="zh-CN" sz="3600" b="1" dirty="0">
                <a:solidFill>
                  <a:schemeClr val="bg2"/>
                </a:solidFill>
                <a:latin typeface="+mn-ea"/>
              </a:rPr>
              <a:t>		</a:t>
            </a:r>
          </a:p>
          <a:p>
            <a:pPr algn="r">
              <a:lnSpc>
                <a:spcPct val="120000"/>
              </a:lnSpc>
            </a:pPr>
            <a:r>
              <a:rPr lang="zh-CN" altLang="en-US" sz="3600" b="1" dirty="0">
                <a:solidFill>
                  <a:schemeClr val="bg2"/>
                </a:solidFill>
                <a:latin typeface="+mn-ea"/>
              </a:rPr>
              <a:t>联系方式：</a:t>
            </a:r>
            <a:r>
              <a:rPr lang="en-US" altLang="zh-CN" sz="3600" b="1" dirty="0">
                <a:solidFill>
                  <a:schemeClr val="bg2"/>
                </a:solidFill>
                <a:latin typeface="+mn-ea"/>
              </a:rPr>
              <a:t>xxx			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E5F7208-5670-42B3-870B-A8DE27768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1213" y="16082123"/>
            <a:ext cx="5957753" cy="525583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DC2A5F8-E2C7-40D6-AD06-DA30BE65E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359" y="16047765"/>
            <a:ext cx="12861313" cy="529019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337C970-156E-44A4-ACAC-DCC8E9277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1712" y="22398444"/>
            <a:ext cx="5947254" cy="425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65055"/>
      </p:ext>
    </p:extLst>
  </p:cSld>
  <p:clrMapOvr>
    <a:masterClrMapping/>
  </p:clrMapOvr>
</p:sld>
</file>

<file path=ppt/theme/theme1.xml><?xml version="1.0" encoding="utf-8"?>
<a:theme xmlns:a="http://schemas.openxmlformats.org/drawingml/2006/main" name="0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2129</TotalTime>
  <Words>312</Words>
  <Application>Microsoft Office PowerPoint</Application>
  <PresentationFormat>自定义</PresentationFormat>
  <Paragraphs>25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等线</vt:lpstr>
      <vt:lpstr>方正小标宋_GBK</vt:lpstr>
      <vt:lpstr>黑体</vt:lpstr>
      <vt:lpstr>微软雅黑</vt:lpstr>
      <vt:lpstr>Arial</vt:lpstr>
      <vt:lpstr>Calibri</vt:lpstr>
      <vt:lpstr>Calibri Light</vt:lpstr>
      <vt:lpstr>0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yanghai</dc:creator>
  <cp:lastModifiedBy>唐 牧城</cp:lastModifiedBy>
  <cp:revision>135</cp:revision>
  <dcterms:created xsi:type="dcterms:W3CDTF">2021-10-25T02:05:09Z</dcterms:created>
  <dcterms:modified xsi:type="dcterms:W3CDTF">2022-11-02T07:19:43Z</dcterms:modified>
</cp:coreProperties>
</file>